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388" r:id="rId3"/>
    <p:sldId id="391" r:id="rId4"/>
    <p:sldId id="299" r:id="rId5"/>
    <p:sldId id="344" r:id="rId6"/>
    <p:sldId id="389" r:id="rId7"/>
    <p:sldId id="349" r:id="rId8"/>
    <p:sldId id="392" r:id="rId9"/>
    <p:sldId id="351" r:id="rId10"/>
    <p:sldId id="393" r:id="rId11"/>
    <p:sldId id="307" r:id="rId12"/>
    <p:sldId id="394" r:id="rId13"/>
    <p:sldId id="347" r:id="rId14"/>
    <p:sldId id="352" r:id="rId15"/>
    <p:sldId id="345" r:id="rId16"/>
    <p:sldId id="346" r:id="rId17"/>
    <p:sldId id="353" r:id="rId18"/>
    <p:sldId id="390" r:id="rId19"/>
    <p:sldId id="395" r:id="rId20"/>
    <p:sldId id="364" r:id="rId21"/>
    <p:sldId id="355" r:id="rId22"/>
    <p:sldId id="422" r:id="rId23"/>
    <p:sldId id="421" r:id="rId24"/>
    <p:sldId id="356" r:id="rId25"/>
    <p:sldId id="423" r:id="rId26"/>
    <p:sldId id="366" r:id="rId27"/>
    <p:sldId id="367" r:id="rId28"/>
    <p:sldId id="365" r:id="rId29"/>
    <p:sldId id="373" r:id="rId30"/>
    <p:sldId id="368" r:id="rId31"/>
    <p:sldId id="406" r:id="rId32"/>
    <p:sldId id="369" r:id="rId33"/>
    <p:sldId id="407" r:id="rId34"/>
    <p:sldId id="408" r:id="rId35"/>
    <p:sldId id="357" r:id="rId36"/>
    <p:sldId id="358" r:id="rId37"/>
    <p:sldId id="370" r:id="rId38"/>
    <p:sldId id="409" r:id="rId39"/>
    <p:sldId id="410" r:id="rId40"/>
    <p:sldId id="411" r:id="rId41"/>
    <p:sldId id="371" r:id="rId42"/>
    <p:sldId id="372" r:id="rId43"/>
    <p:sldId id="374" r:id="rId44"/>
    <p:sldId id="375" r:id="rId45"/>
    <p:sldId id="376" r:id="rId46"/>
    <p:sldId id="414" r:id="rId47"/>
    <p:sldId id="415" r:id="rId48"/>
    <p:sldId id="416" r:id="rId49"/>
    <p:sldId id="380" r:id="rId50"/>
    <p:sldId id="381" r:id="rId51"/>
    <p:sldId id="382" r:id="rId52"/>
    <p:sldId id="383" r:id="rId53"/>
    <p:sldId id="384" r:id="rId54"/>
    <p:sldId id="378" r:id="rId55"/>
    <p:sldId id="379" r:id="rId56"/>
    <p:sldId id="398" r:id="rId57"/>
    <p:sldId id="385" r:id="rId58"/>
    <p:sldId id="386" r:id="rId59"/>
    <p:sldId id="405" r:id="rId60"/>
    <p:sldId id="387" r:id="rId61"/>
    <p:sldId id="396" r:id="rId62"/>
    <p:sldId id="397" r:id="rId63"/>
    <p:sldId id="402" r:id="rId64"/>
    <p:sldId id="403" r:id="rId65"/>
    <p:sldId id="359" r:id="rId66"/>
    <p:sldId id="360" r:id="rId67"/>
    <p:sldId id="361" r:id="rId68"/>
    <p:sldId id="413" r:id="rId69"/>
    <p:sldId id="412" r:id="rId70"/>
    <p:sldId id="362" r:id="rId71"/>
    <p:sldId id="399" r:id="rId72"/>
    <p:sldId id="400" r:id="rId73"/>
    <p:sldId id="417" r:id="rId74"/>
    <p:sldId id="418" r:id="rId75"/>
    <p:sldId id="401" r:id="rId76"/>
    <p:sldId id="420" r:id="rId77"/>
    <p:sldId id="419" r:id="rId7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6" autoAdjust="0"/>
    <p:restoredTop sz="94660"/>
  </p:normalViewPr>
  <p:slideViewPr>
    <p:cSldViewPr>
      <p:cViewPr varScale="1">
        <p:scale>
          <a:sx n="54" d="100"/>
          <a:sy n="54" d="100"/>
        </p:scale>
        <p:origin x="-90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/>
            </a:pPr>
            <a:r>
              <a:rPr lang="pl-PL" sz="1800" b="1" i="0" baseline="0" dirty="0"/>
              <a:t>Ranking klas w Szkole Podstawowej pod względem wyników w  nauce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solidFill>
                <a:srgbClr val="C0000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5"/>
            <c:spPr>
              <a:solidFill>
                <a:srgbClr val="7030A0"/>
              </a:solidFill>
            </c:spPr>
          </c:dPt>
          <c:dLbls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</c:dLbls>
          <c:cat>
            <c:strRef>
              <c:f>Arkusz1!$G$10:$G$15</c:f>
              <c:strCache>
                <c:ptCount val="6"/>
                <c:pt idx="0">
                  <c:v>IV a</c:v>
                </c:pt>
                <c:pt idx="1">
                  <c:v>IV b</c:v>
                </c:pt>
                <c:pt idx="2">
                  <c:v>V a</c:v>
                </c:pt>
                <c:pt idx="3">
                  <c:v>V b</c:v>
                </c:pt>
                <c:pt idx="4">
                  <c:v>VI a</c:v>
                </c:pt>
                <c:pt idx="5">
                  <c:v>VI b</c:v>
                </c:pt>
              </c:strCache>
            </c:strRef>
          </c:cat>
          <c:val>
            <c:numRef>
              <c:f>Arkusz1!$H$10:$H$15</c:f>
              <c:numCache>
                <c:formatCode>General</c:formatCode>
                <c:ptCount val="6"/>
                <c:pt idx="0">
                  <c:v>4.0999999999999996</c:v>
                </c:pt>
                <c:pt idx="1">
                  <c:v>4.2</c:v>
                </c:pt>
                <c:pt idx="2">
                  <c:v>3.9</c:v>
                </c:pt>
                <c:pt idx="3">
                  <c:v>4.07</c:v>
                </c:pt>
                <c:pt idx="4">
                  <c:v>4.59</c:v>
                </c:pt>
                <c:pt idx="5">
                  <c:v>4</c:v>
                </c:pt>
              </c:numCache>
            </c:numRef>
          </c:val>
        </c:ser>
        <c:axId val="62948096"/>
        <c:axId val="62949632"/>
      </c:barChart>
      <c:catAx>
        <c:axId val="6294809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62949632"/>
        <c:crosses val="autoZero"/>
        <c:auto val="1"/>
        <c:lblAlgn val="ctr"/>
        <c:lblOffset val="100"/>
      </c:catAx>
      <c:valAx>
        <c:axId val="62949632"/>
        <c:scaling>
          <c:orientation val="minMax"/>
        </c:scaling>
        <c:axPos val="l"/>
        <c:majorGridlines/>
        <c:numFmt formatCode="General" sourceLinked="1"/>
        <c:tickLblPos val="nextTo"/>
        <c:crossAx val="62948096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/>
            </a:pPr>
            <a:r>
              <a:rPr lang="pl-PL"/>
              <a:t>Frekwencja</a:t>
            </a:r>
            <a:r>
              <a:rPr lang="pl-PL" baseline="0"/>
              <a:t> w SP</a:t>
            </a:r>
            <a:endParaRPr lang="pl-PL"/>
          </a:p>
        </c:rich>
      </c:tx>
      <c:layout/>
    </c:title>
    <c:plotArea>
      <c:layout>
        <c:manualLayout>
          <c:layoutTarget val="inner"/>
          <c:xMode val="edge"/>
          <c:yMode val="edge"/>
          <c:x val="4.5924759405074345E-2"/>
          <c:y val="7.7921405657626133E-2"/>
          <c:w val="0.95407524059492588"/>
          <c:h val="0.87806620005832603"/>
        </c:manualLayout>
      </c:layout>
      <c:barChart>
        <c:barDir val="col"/>
        <c:grouping val="clustered"/>
        <c:ser>
          <c:idx val="0"/>
          <c:order val="0"/>
          <c:dPt>
            <c:idx val="0"/>
            <c:spPr>
              <a:solidFill>
                <a:srgbClr val="C000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Pt>
            <c:idx val="4"/>
            <c:spPr>
              <a:solidFill>
                <a:srgbClr val="92D050"/>
              </a:solidFill>
            </c:spPr>
          </c:dPt>
          <c:dPt>
            <c:idx val="5"/>
            <c:spPr>
              <a:solidFill>
                <a:srgbClr val="00B050"/>
              </a:solidFill>
            </c:spPr>
          </c:dPt>
          <c:dPt>
            <c:idx val="6"/>
            <c:spPr>
              <a:solidFill>
                <a:srgbClr val="00B0F0"/>
              </a:solidFill>
            </c:spPr>
          </c:dPt>
          <c:dPt>
            <c:idx val="7"/>
            <c:spPr>
              <a:solidFill>
                <a:srgbClr val="0070C0"/>
              </a:solidFill>
            </c:spPr>
          </c:dPt>
          <c:dPt>
            <c:idx val="8"/>
            <c:spPr>
              <a:solidFill>
                <a:srgbClr val="002060"/>
              </a:solidFill>
            </c:spPr>
          </c:dPt>
          <c:dPt>
            <c:idx val="9"/>
            <c:spPr>
              <a:solidFill>
                <a:srgbClr val="7030A0"/>
              </a:solidFill>
            </c:spPr>
          </c:dPt>
          <c:dLbls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</c:dLbls>
          <c:cat>
            <c:strRef>
              <c:f>Arkusz1!$G$6:$G$15</c:f>
              <c:strCache>
                <c:ptCount val="10"/>
                <c:pt idx="0">
                  <c:v>I a</c:v>
                </c:pt>
                <c:pt idx="1">
                  <c:v>I b</c:v>
                </c:pt>
                <c:pt idx="2">
                  <c:v>II</c:v>
                </c:pt>
                <c:pt idx="3">
                  <c:v>III</c:v>
                </c:pt>
                <c:pt idx="4">
                  <c:v>IV a</c:v>
                </c:pt>
                <c:pt idx="5">
                  <c:v>IV b</c:v>
                </c:pt>
                <c:pt idx="6">
                  <c:v>V a</c:v>
                </c:pt>
                <c:pt idx="7">
                  <c:v>V b</c:v>
                </c:pt>
                <c:pt idx="8">
                  <c:v>VI a</c:v>
                </c:pt>
                <c:pt idx="9">
                  <c:v>VI b</c:v>
                </c:pt>
              </c:strCache>
            </c:strRef>
          </c:cat>
          <c:val>
            <c:numRef>
              <c:f>Arkusz1!$I$6:$I$15</c:f>
              <c:numCache>
                <c:formatCode>0%</c:formatCode>
                <c:ptCount val="10"/>
                <c:pt idx="0">
                  <c:v>0.89</c:v>
                </c:pt>
                <c:pt idx="1">
                  <c:v>0.97000000000000064</c:v>
                </c:pt>
                <c:pt idx="2">
                  <c:v>0.95000000000000062</c:v>
                </c:pt>
                <c:pt idx="3">
                  <c:v>0.94000000000000061</c:v>
                </c:pt>
                <c:pt idx="4">
                  <c:v>0.95600000000000063</c:v>
                </c:pt>
                <c:pt idx="5">
                  <c:v>0.93799999999999994</c:v>
                </c:pt>
                <c:pt idx="6">
                  <c:v>0.94000000000000061</c:v>
                </c:pt>
                <c:pt idx="7">
                  <c:v>0.95100000000000062</c:v>
                </c:pt>
                <c:pt idx="8">
                  <c:v>0.95770000000000088</c:v>
                </c:pt>
                <c:pt idx="9">
                  <c:v>0.92700000000000005</c:v>
                </c:pt>
              </c:numCache>
            </c:numRef>
          </c:val>
        </c:ser>
        <c:axId val="63719680"/>
        <c:axId val="63721472"/>
      </c:barChart>
      <c:catAx>
        <c:axId val="6371968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63721472"/>
        <c:crosses val="autoZero"/>
        <c:auto val="1"/>
        <c:lblAlgn val="ctr"/>
        <c:lblOffset val="100"/>
      </c:catAx>
      <c:valAx>
        <c:axId val="63721472"/>
        <c:scaling>
          <c:orientation val="minMax"/>
        </c:scaling>
        <c:axPos val="l"/>
        <c:majorGridlines/>
        <c:numFmt formatCode="0%" sourceLinked="1"/>
        <c:tickLblPos val="nextTo"/>
        <c:crossAx val="63719680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2400"/>
            </a:pPr>
            <a:r>
              <a:rPr lang="pl-PL" sz="2400" dirty="0"/>
              <a:t>Zestawienie</a:t>
            </a:r>
            <a:r>
              <a:rPr lang="pl-PL" sz="2400" baseline="0" dirty="0"/>
              <a:t> ocen z zachowania SP</a:t>
            </a:r>
          </a:p>
        </c:rich>
      </c:tx>
      <c:layout>
        <c:manualLayout>
          <c:xMode val="edge"/>
          <c:yMode val="edge"/>
          <c:x val="0.24917705599300088"/>
          <c:y val="0"/>
        </c:manualLayout>
      </c:layout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chemeClr val="accent6"/>
              </a:solidFill>
            </c:spPr>
          </c:dPt>
          <c:dPt>
            <c:idx val="4"/>
            <c:spPr>
              <a:solidFill>
                <a:srgbClr val="0070C0"/>
              </a:solidFill>
            </c:spPr>
          </c:dPt>
          <c:dPt>
            <c:idx val="5"/>
            <c:spPr>
              <a:solidFill>
                <a:schemeClr val="tx1">
                  <a:lumMod val="95000"/>
                  <a:lumOff val="5000"/>
                </a:schemeClr>
              </a:solidFill>
            </c:spPr>
          </c:dPt>
          <c:dLbls>
            <c:dLbl>
              <c:idx val="0"/>
              <c:layout>
                <c:manualLayout>
                  <c:x val="1.6291119860017547E-2"/>
                  <c:y val="2.0489574219889201E-2"/>
                </c:manualLayout>
              </c:layout>
              <c:showVal val="1"/>
            </c:dLbl>
            <c:dLbl>
              <c:idx val="1"/>
              <c:layout>
                <c:manualLayout>
                  <c:x val="-5.3191054243219599E-2"/>
                  <c:y val="-2.552420530766988E-2"/>
                </c:manualLayout>
              </c:layout>
              <c:showVal val="1"/>
            </c:dLbl>
            <c:dLbl>
              <c:idx val="2"/>
              <c:layout>
                <c:manualLayout>
                  <c:x val="3.5368547681539856E-3"/>
                  <c:y val="-6.0876713327500824E-2"/>
                </c:manualLayout>
              </c:layout>
              <c:showVal val="1"/>
            </c:dLbl>
            <c:dLbl>
              <c:idx val="3"/>
              <c:layout>
                <c:manualLayout>
                  <c:x val="2.95877077865268E-3"/>
                  <c:y val="-1.0670384951881015E-2"/>
                </c:manualLayout>
              </c:layout>
              <c:showVal val="1"/>
            </c:dLbl>
            <c:dLbl>
              <c:idx val="4"/>
              <c:layout>
                <c:manualLayout>
                  <c:x val="7.3559711286089284E-3"/>
                  <c:y val="-2.4451735199766695E-2"/>
                </c:manualLayout>
              </c:layout>
              <c:showVal val="1"/>
            </c:dLbl>
            <c:dLbl>
              <c:idx val="5"/>
              <c:layout>
                <c:manualLayout>
                  <c:x val="2.7109580052493441E-2"/>
                  <c:y val="-2.409740449110528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  <c:showLeaderLines val="1"/>
          </c:dLbls>
          <c:cat>
            <c:strRef>
              <c:f>Arkusz1!$J$45:$J$50</c:f>
              <c:strCache>
                <c:ptCount val="6"/>
                <c:pt idx="0">
                  <c:v>wzorowe</c:v>
                </c:pt>
                <c:pt idx="1">
                  <c:v>bardzo dobre</c:v>
                </c:pt>
                <c:pt idx="2">
                  <c:v>dobre</c:v>
                </c:pt>
                <c:pt idx="3">
                  <c:v>poprawne</c:v>
                </c:pt>
                <c:pt idx="4">
                  <c:v>nieodpowiednie</c:v>
                </c:pt>
                <c:pt idx="5">
                  <c:v>naganne</c:v>
                </c:pt>
              </c:strCache>
            </c:strRef>
          </c:cat>
          <c:val>
            <c:numRef>
              <c:f>Arkusz1!$L$45:$L$50</c:f>
              <c:numCache>
                <c:formatCode>0.00%</c:formatCode>
                <c:ptCount val="6"/>
                <c:pt idx="0">
                  <c:v>0.36263736263736268</c:v>
                </c:pt>
                <c:pt idx="1">
                  <c:v>0.31868131868131866</c:v>
                </c:pt>
                <c:pt idx="2">
                  <c:v>0.21978021978021994</c:v>
                </c:pt>
                <c:pt idx="3">
                  <c:v>5.4945054945054944E-2</c:v>
                </c:pt>
                <c:pt idx="4">
                  <c:v>4.3956043956044036E-2</c:v>
                </c:pt>
                <c:pt idx="5">
                  <c:v>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pl-PL" sz="1800" b="1" i="0" baseline="0"/>
              <a:t>Ranking klas w Gimnazjum pod względem wyników w  nauce</a:t>
            </a:r>
            <a:endParaRPr lang="pl-PL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4"/>
            <c:spPr>
              <a:solidFill>
                <a:schemeClr val="accent6"/>
              </a:solidFill>
            </c:spPr>
          </c:dPt>
          <c:dPt>
            <c:idx val="5"/>
            <c:spPr>
              <a:solidFill>
                <a:srgbClr val="7030A0"/>
              </a:solidFill>
            </c:spPr>
          </c:dPt>
          <c:dLbls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</c:dLbls>
          <c:cat>
            <c:strRef>
              <c:f>Arkusz2!$E$29:$E$34</c:f>
              <c:strCache>
                <c:ptCount val="6"/>
                <c:pt idx="0">
                  <c:v>I a</c:v>
                </c:pt>
                <c:pt idx="1">
                  <c:v>I b</c:v>
                </c:pt>
                <c:pt idx="2">
                  <c:v>II a</c:v>
                </c:pt>
                <c:pt idx="3">
                  <c:v>II b</c:v>
                </c:pt>
                <c:pt idx="4">
                  <c:v>III a</c:v>
                </c:pt>
                <c:pt idx="5">
                  <c:v>III b</c:v>
                </c:pt>
              </c:strCache>
            </c:strRef>
          </c:cat>
          <c:val>
            <c:numRef>
              <c:f>Arkusz2!$F$29:$F$34</c:f>
              <c:numCache>
                <c:formatCode>General</c:formatCode>
                <c:ptCount val="6"/>
                <c:pt idx="0">
                  <c:v>3.5</c:v>
                </c:pt>
                <c:pt idx="1">
                  <c:v>3.44</c:v>
                </c:pt>
                <c:pt idx="2">
                  <c:v>3.2800000000000002</c:v>
                </c:pt>
                <c:pt idx="3">
                  <c:v>3.4899999999999998</c:v>
                </c:pt>
                <c:pt idx="4">
                  <c:v>3.75</c:v>
                </c:pt>
                <c:pt idx="5">
                  <c:v>3.8</c:v>
                </c:pt>
              </c:numCache>
            </c:numRef>
          </c:val>
        </c:ser>
        <c:axId val="64199680"/>
        <c:axId val="64201472"/>
      </c:barChart>
      <c:catAx>
        <c:axId val="6419968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64201472"/>
        <c:crosses val="autoZero"/>
        <c:auto val="1"/>
        <c:lblAlgn val="ctr"/>
        <c:lblOffset val="100"/>
      </c:catAx>
      <c:valAx>
        <c:axId val="64201472"/>
        <c:scaling>
          <c:orientation val="minMax"/>
        </c:scaling>
        <c:axPos val="l"/>
        <c:majorGridlines/>
        <c:numFmt formatCode="General" sourceLinked="1"/>
        <c:tickLblPos val="nextTo"/>
        <c:crossAx val="64199680"/>
        <c:crosses val="autoZero"/>
        <c:crossBetween val="between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 sz="2400"/>
            </a:pPr>
            <a:r>
              <a:rPr lang="pl-PL" sz="2400" dirty="0" smtClean="0"/>
              <a:t>Zestawienie</a:t>
            </a:r>
            <a:r>
              <a:rPr lang="pl-PL" sz="2400" baseline="0" dirty="0" smtClean="0"/>
              <a:t> ocen z zachowania</a:t>
            </a:r>
            <a:r>
              <a:rPr lang="pl-PL" sz="2400" dirty="0" smtClean="0"/>
              <a:t> </a:t>
            </a:r>
            <a:r>
              <a:rPr lang="pl-PL" sz="2400" dirty="0"/>
              <a:t>w Gimnazjum</a:t>
            </a:r>
          </a:p>
        </c:rich>
      </c:tx>
      <c:layout/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chemeClr val="accent6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chemeClr val="tx1"/>
              </a:solidFill>
            </c:spPr>
          </c:dPt>
          <c:dLbls>
            <c:dLbl>
              <c:idx val="0"/>
              <c:layout>
                <c:manualLayout>
                  <c:x val="1.938582677165358E-2"/>
                  <c:y val="4.4351851851851934E-2"/>
                </c:manualLayout>
              </c:layout>
              <c:showVal val="1"/>
            </c:dLbl>
            <c:dLbl>
              <c:idx val="1"/>
              <c:layout>
                <c:manualLayout>
                  <c:x val="-3.1248359580052492E-2"/>
                  <c:y val="7.2685185185185188E-3"/>
                </c:manualLayout>
              </c:layout>
              <c:showVal val="1"/>
            </c:dLbl>
            <c:dLbl>
              <c:idx val="2"/>
              <c:layout>
                <c:manualLayout>
                  <c:x val="-6.6615266841644899E-3"/>
                  <c:y val="-2.8419728783902011E-2"/>
                </c:manualLayout>
              </c:layout>
              <c:showVal val="1"/>
            </c:dLbl>
            <c:dLbl>
              <c:idx val="3"/>
              <c:layout>
                <c:manualLayout>
                  <c:x val="7.4748468941382494E-4"/>
                  <c:y val="-7.4825021872266077E-3"/>
                </c:manualLayout>
              </c:layout>
              <c:showVal val="1"/>
            </c:dLbl>
            <c:dLbl>
              <c:idx val="4"/>
              <c:layout>
                <c:manualLayout>
                  <c:x val="-5.1387795275590594E-3"/>
                  <c:y val="1.748687664041999E-2"/>
                </c:manualLayout>
              </c:layout>
              <c:showVal val="1"/>
            </c:dLbl>
            <c:dLbl>
              <c:idx val="5"/>
              <c:layout>
                <c:manualLayout>
                  <c:x val="1.1229221347331612E-2"/>
                  <c:y val="-4.558909303003791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  <c:showLeaderLines val="1"/>
          </c:dLbls>
          <c:cat>
            <c:strRef>
              <c:f>Arkusz2!$D$14:$D$19</c:f>
              <c:strCache>
                <c:ptCount val="6"/>
                <c:pt idx="0">
                  <c:v>wzorowe</c:v>
                </c:pt>
                <c:pt idx="1">
                  <c:v>bardzo dobre</c:v>
                </c:pt>
                <c:pt idx="2">
                  <c:v>dobre</c:v>
                </c:pt>
                <c:pt idx="3">
                  <c:v>poprawne</c:v>
                </c:pt>
                <c:pt idx="4">
                  <c:v>nieodpowiednie</c:v>
                </c:pt>
                <c:pt idx="5">
                  <c:v>naganne</c:v>
                </c:pt>
              </c:strCache>
            </c:strRef>
          </c:cat>
          <c:val>
            <c:numRef>
              <c:f>Arkusz2!$F$14:$F$19</c:f>
              <c:numCache>
                <c:formatCode>0.00%</c:formatCode>
                <c:ptCount val="6"/>
                <c:pt idx="0">
                  <c:v>0.15000000000000022</c:v>
                </c:pt>
                <c:pt idx="1">
                  <c:v>0.37500000000000044</c:v>
                </c:pt>
                <c:pt idx="2">
                  <c:v>0.20833333333333359</c:v>
                </c:pt>
                <c:pt idx="3">
                  <c:v>0.15833333333333369</c:v>
                </c:pt>
                <c:pt idx="4">
                  <c:v>0.1</c:v>
                </c:pt>
                <c:pt idx="5">
                  <c:v>8.3333333333333367E-3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1400" b="1"/>
          </a:pPr>
          <a:endParaRPr lang="pl-PL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pl-PL"/>
              <a:t>Frekwencja w Gimnazjum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4"/>
            <c:spPr>
              <a:solidFill>
                <a:schemeClr val="accent6"/>
              </a:solidFill>
            </c:spPr>
          </c:dPt>
          <c:dPt>
            <c:idx val="5"/>
            <c:spPr>
              <a:solidFill>
                <a:srgbClr val="7030A0"/>
              </a:solidFill>
            </c:spPr>
          </c:dPt>
          <c:dLbls>
            <c:txPr>
              <a:bodyPr/>
              <a:lstStyle/>
              <a:p>
                <a:pPr>
                  <a:defRPr sz="1200" b="1"/>
                </a:pPr>
                <a:endParaRPr lang="pl-PL"/>
              </a:p>
            </c:txPr>
            <c:showVal val="1"/>
          </c:dLbls>
          <c:cat>
            <c:strRef>
              <c:f>Arkusz2!$E$29:$E$34</c:f>
              <c:strCache>
                <c:ptCount val="6"/>
                <c:pt idx="0">
                  <c:v>I a</c:v>
                </c:pt>
                <c:pt idx="1">
                  <c:v>I b</c:v>
                </c:pt>
                <c:pt idx="2">
                  <c:v>II a</c:v>
                </c:pt>
                <c:pt idx="3">
                  <c:v>II b</c:v>
                </c:pt>
                <c:pt idx="4">
                  <c:v>III a</c:v>
                </c:pt>
                <c:pt idx="5">
                  <c:v>III b</c:v>
                </c:pt>
              </c:strCache>
            </c:strRef>
          </c:cat>
          <c:val>
            <c:numRef>
              <c:f>Arkusz2!$G$29:$G$34</c:f>
              <c:numCache>
                <c:formatCode>0.0%</c:formatCode>
                <c:ptCount val="6"/>
                <c:pt idx="0">
                  <c:v>0.95300000000000062</c:v>
                </c:pt>
                <c:pt idx="1">
                  <c:v>0.94000000000000061</c:v>
                </c:pt>
                <c:pt idx="2">
                  <c:v>0.877000000000001</c:v>
                </c:pt>
                <c:pt idx="3">
                  <c:v>0.91500000000000004</c:v>
                </c:pt>
                <c:pt idx="4">
                  <c:v>0.92</c:v>
                </c:pt>
                <c:pt idx="5">
                  <c:v>0.92200000000000004</c:v>
                </c:pt>
              </c:numCache>
            </c:numRef>
          </c:val>
        </c:ser>
        <c:axId val="64270720"/>
        <c:axId val="64272256"/>
      </c:barChart>
      <c:catAx>
        <c:axId val="6427072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64272256"/>
        <c:crosses val="autoZero"/>
        <c:auto val="1"/>
        <c:lblAlgn val="ctr"/>
        <c:lblOffset val="100"/>
      </c:catAx>
      <c:valAx>
        <c:axId val="64272256"/>
        <c:scaling>
          <c:orientation val="minMax"/>
        </c:scaling>
        <c:axPos val="l"/>
        <c:majorGridlines/>
        <c:numFmt formatCode="0.0%" sourceLinked="1"/>
        <c:tickLblPos val="nextTo"/>
        <c:crossAx val="64270720"/>
        <c:crosses val="autoZero"/>
        <c:crossBetween val="between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1F89D-E0ED-44E1-9C7C-48C4E94953E5}" type="datetimeFigureOut">
              <a:rPr lang="pl-PL" smtClean="0"/>
              <a:pPr/>
              <a:t>2016-02-01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C6E30-EDE7-4B18-AF24-82EC787B123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2711-B22D-4BDD-AE2F-C392FCE7B75E}" type="datetimeFigureOut">
              <a:rPr lang="pl-PL" smtClean="0"/>
              <a:pPr/>
              <a:t>2016-02-01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6171-8F66-43DC-A850-6F01C4F881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2711-B22D-4BDD-AE2F-C392FCE7B75E}" type="datetimeFigureOut">
              <a:rPr lang="pl-PL" smtClean="0"/>
              <a:pPr/>
              <a:t>2016-02-01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6171-8F66-43DC-A850-6F01C4F881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2711-B22D-4BDD-AE2F-C392FCE7B75E}" type="datetimeFigureOut">
              <a:rPr lang="pl-PL" smtClean="0"/>
              <a:pPr/>
              <a:t>2016-02-01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6171-8F66-43DC-A850-6F01C4F881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2711-B22D-4BDD-AE2F-C392FCE7B75E}" type="datetimeFigureOut">
              <a:rPr lang="pl-PL" smtClean="0"/>
              <a:pPr/>
              <a:t>2016-02-01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6171-8F66-43DC-A850-6F01C4F881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2711-B22D-4BDD-AE2F-C392FCE7B75E}" type="datetimeFigureOut">
              <a:rPr lang="pl-PL" smtClean="0"/>
              <a:pPr/>
              <a:t>2016-02-01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6171-8F66-43DC-A850-6F01C4F881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2711-B22D-4BDD-AE2F-C392FCE7B75E}" type="datetimeFigureOut">
              <a:rPr lang="pl-PL" smtClean="0"/>
              <a:pPr/>
              <a:t>2016-02-01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6171-8F66-43DC-A850-6F01C4F881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2711-B22D-4BDD-AE2F-C392FCE7B75E}" type="datetimeFigureOut">
              <a:rPr lang="pl-PL" smtClean="0"/>
              <a:pPr/>
              <a:t>2016-02-01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6171-8F66-43DC-A850-6F01C4F881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2711-B22D-4BDD-AE2F-C392FCE7B75E}" type="datetimeFigureOut">
              <a:rPr lang="pl-PL" smtClean="0"/>
              <a:pPr/>
              <a:t>2016-02-01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6171-8F66-43DC-A850-6F01C4F881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2711-B22D-4BDD-AE2F-C392FCE7B75E}" type="datetimeFigureOut">
              <a:rPr lang="pl-PL" smtClean="0"/>
              <a:pPr/>
              <a:t>2016-02-01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6171-8F66-43DC-A850-6F01C4F881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2711-B22D-4BDD-AE2F-C392FCE7B75E}" type="datetimeFigureOut">
              <a:rPr lang="pl-PL" smtClean="0"/>
              <a:pPr/>
              <a:t>2016-02-01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6171-8F66-43DC-A850-6F01C4F881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2711-B22D-4BDD-AE2F-C392FCE7B75E}" type="datetimeFigureOut">
              <a:rPr lang="pl-PL" smtClean="0"/>
              <a:pPr/>
              <a:t>2016-02-01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36171-8F66-43DC-A850-6F01C4F881B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22711-B22D-4BDD-AE2F-C392FCE7B75E}" type="datetimeFigureOut">
              <a:rPr lang="pl-PL" smtClean="0"/>
              <a:pPr/>
              <a:t>2016-02-01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36171-8F66-43DC-A850-6F01C4F881B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1124744"/>
            <a:ext cx="7916416" cy="2528904"/>
          </a:xfrm>
        </p:spPr>
        <p:txBody>
          <a:bodyPr/>
          <a:lstStyle/>
          <a:p>
            <a:r>
              <a:rPr lang="pl-PL" b="1" dirty="0" smtClean="0"/>
              <a:t>Wyniki klasyfikacji śródrocznej</a:t>
            </a:r>
            <a:br>
              <a:rPr lang="pl-PL" b="1" dirty="0" smtClean="0"/>
            </a:br>
            <a:r>
              <a:rPr lang="pl-PL" b="1" dirty="0" smtClean="0"/>
              <a:t>w Zespole Szkół w Jasienicy Rosielnej Jasienicy Rosielnej 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Rok Szkolny 2015/16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Wykres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l-PL" sz="4800" dirty="0" smtClean="0"/>
          </a:p>
          <a:p>
            <a:pPr algn="ctr">
              <a:buNone/>
            </a:pPr>
            <a:r>
              <a:rPr lang="pl-PL" sz="4800" dirty="0" smtClean="0"/>
              <a:t>GIMNAZJUM</a:t>
            </a:r>
          </a:p>
          <a:p>
            <a:pPr algn="ctr">
              <a:buNone/>
            </a:pPr>
            <a:endParaRPr lang="pl-PL" sz="4800" dirty="0"/>
          </a:p>
          <a:p>
            <a:pPr algn="ctr">
              <a:buNone/>
            </a:pPr>
            <a:r>
              <a:rPr lang="pl-PL" sz="3600" dirty="0" smtClean="0"/>
              <a:t>Liczy 121 uczniów, </a:t>
            </a:r>
          </a:p>
          <a:p>
            <a:pPr algn="ctr">
              <a:buNone/>
            </a:pPr>
            <a:r>
              <a:rPr lang="pl-PL" sz="3600" dirty="0" smtClean="0"/>
              <a:t>którzy uczą się w sześciu oddziałach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Wykres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Uczniowie z najwyższą średnią: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b="1" dirty="0" smtClean="0"/>
              <a:t>I a </a:t>
            </a:r>
            <a:r>
              <a:rPr lang="pl-PL" dirty="0" smtClean="0"/>
              <a:t>– Izabela Lenart, Paulina Śnieżek, Kamila </a:t>
            </a:r>
            <a:r>
              <a:rPr lang="pl-PL" dirty="0" err="1" smtClean="0"/>
              <a:t>Masłyk</a:t>
            </a:r>
            <a:endParaRPr lang="pl-PL" dirty="0" smtClean="0"/>
          </a:p>
          <a:p>
            <a:r>
              <a:rPr lang="pl-PL" b="1" dirty="0" smtClean="0"/>
              <a:t>I b </a:t>
            </a:r>
            <a:r>
              <a:rPr lang="pl-PL" dirty="0" smtClean="0"/>
              <a:t>– Amelia Wrona, Izabela Gerlach, Stępień Paweł</a:t>
            </a:r>
          </a:p>
          <a:p>
            <a:pPr>
              <a:buNone/>
            </a:pPr>
            <a:r>
              <a:rPr lang="pl-PL" dirty="0" smtClean="0"/>
              <a:t> </a:t>
            </a:r>
          </a:p>
          <a:p>
            <a:r>
              <a:rPr lang="pl-PL" b="1" dirty="0" smtClean="0"/>
              <a:t>II a </a:t>
            </a:r>
            <a:r>
              <a:rPr lang="pl-PL" dirty="0" smtClean="0"/>
              <a:t>– Monika Szuba, Jakub Chrobak</a:t>
            </a:r>
          </a:p>
          <a:p>
            <a:r>
              <a:rPr lang="pl-PL" b="1" dirty="0" smtClean="0"/>
              <a:t>II b </a:t>
            </a:r>
            <a:r>
              <a:rPr lang="pl-PL" dirty="0" smtClean="0"/>
              <a:t>– Katarzyna Mazur, Izabela Froń, Rafał Gierlach</a:t>
            </a:r>
          </a:p>
          <a:p>
            <a:pPr>
              <a:buNone/>
            </a:pPr>
            <a:endParaRPr lang="pl-PL" dirty="0" smtClean="0"/>
          </a:p>
          <a:p>
            <a:r>
              <a:rPr lang="pl-PL" b="1" dirty="0" smtClean="0"/>
              <a:t>III a </a:t>
            </a:r>
            <a:r>
              <a:rPr lang="pl-PL" dirty="0" smtClean="0"/>
              <a:t>– Karina Gierlach, Karolina </a:t>
            </a:r>
            <a:r>
              <a:rPr lang="pl-PL" dirty="0" err="1" smtClean="0"/>
              <a:t>Krzysik</a:t>
            </a:r>
            <a:r>
              <a:rPr lang="pl-PL" dirty="0" smtClean="0"/>
              <a:t>, Gabriela Kwolek, Emilia Krupa</a:t>
            </a:r>
          </a:p>
          <a:p>
            <a:r>
              <a:rPr lang="pl-PL" b="1" dirty="0" smtClean="0"/>
              <a:t>III b </a:t>
            </a:r>
            <a:r>
              <a:rPr lang="pl-PL" dirty="0" smtClean="0"/>
              <a:t>– Anita Gierlach, Mateusz Szewczyk, Justyna Szewczyk, Faustyna Glazer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Najwyższa średnia ocen w szkole: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pl-PL" dirty="0" smtClean="0"/>
              <a:t>Katarzyna Mazur – 5,5</a:t>
            </a:r>
          </a:p>
          <a:p>
            <a:pPr marL="514350" indent="-514350">
              <a:buAutoNum type="arabicPeriod"/>
            </a:pPr>
            <a:r>
              <a:rPr lang="pl-PL" dirty="0" smtClean="0"/>
              <a:t>Monika Szuba – 5,43</a:t>
            </a:r>
          </a:p>
          <a:p>
            <a:pPr marL="514350" indent="-514350">
              <a:buAutoNum type="arabicPeriod"/>
            </a:pPr>
            <a:r>
              <a:rPr lang="pl-PL" dirty="0" smtClean="0"/>
              <a:t>Anita Gerlach – 5,25</a:t>
            </a:r>
          </a:p>
          <a:p>
            <a:pPr marL="514350" indent="-514350">
              <a:buAutoNum type="arabicPeriod"/>
            </a:pPr>
            <a:r>
              <a:rPr lang="pl-PL" dirty="0" smtClean="0"/>
              <a:t>Karina Gierlach – 5,2</a:t>
            </a:r>
          </a:p>
          <a:p>
            <a:pPr marL="514350" indent="-514350">
              <a:buAutoNum type="arabicPeriod"/>
            </a:pPr>
            <a:r>
              <a:rPr lang="pl-PL" dirty="0" smtClean="0"/>
              <a:t>Mateusz Szewczyk – 5,18</a:t>
            </a:r>
          </a:p>
          <a:p>
            <a:pPr marL="514350" indent="-514350">
              <a:buAutoNum type="arabicPeriod"/>
            </a:pPr>
            <a:r>
              <a:rPr lang="pl-PL" dirty="0" smtClean="0"/>
              <a:t>Karolina </a:t>
            </a:r>
            <a:r>
              <a:rPr lang="pl-PL" dirty="0" err="1" smtClean="0"/>
              <a:t>Krzysik</a:t>
            </a:r>
            <a:r>
              <a:rPr lang="pl-PL" dirty="0" smtClean="0"/>
              <a:t> – 5,1</a:t>
            </a:r>
          </a:p>
          <a:p>
            <a:pPr marL="514350" indent="-514350">
              <a:buAutoNum type="arabicPeriod"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Wykres 5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Wykres 5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Wzorowa frekwencja: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I a - Jakub Janusz, Jakub </a:t>
            </a:r>
            <a:r>
              <a:rPr lang="pl-PL" dirty="0" err="1" smtClean="0"/>
              <a:t>Masłyk</a:t>
            </a:r>
            <a:r>
              <a:rPr lang="pl-PL" dirty="0" smtClean="0"/>
              <a:t>, Tomasz Gierlach  </a:t>
            </a:r>
          </a:p>
          <a:p>
            <a:r>
              <a:rPr lang="pl-PL" dirty="0" smtClean="0"/>
              <a:t>I b – Dominika Lenart, Marysia Gazda, Izabela Gerlach, Patryk Świątek, Jakub Gerlach</a:t>
            </a:r>
          </a:p>
          <a:p>
            <a:r>
              <a:rPr lang="pl-PL" dirty="0" smtClean="0"/>
              <a:t>II a – Julia Kielar, Kacper </a:t>
            </a:r>
            <a:r>
              <a:rPr lang="pl-PL" dirty="0" err="1" smtClean="0"/>
              <a:t>Hunia</a:t>
            </a:r>
            <a:r>
              <a:rPr lang="pl-PL" dirty="0" smtClean="0"/>
              <a:t>, Szymon </a:t>
            </a:r>
            <a:r>
              <a:rPr lang="pl-PL" dirty="0" err="1" smtClean="0"/>
              <a:t>Gazdowicz</a:t>
            </a:r>
            <a:endParaRPr lang="pl-PL" dirty="0" smtClean="0"/>
          </a:p>
          <a:p>
            <a:r>
              <a:rPr lang="pl-PL" dirty="0" smtClean="0"/>
              <a:t>II b – Rafał Gierlach, Patrycja Śnieżek</a:t>
            </a:r>
          </a:p>
          <a:p>
            <a:r>
              <a:rPr lang="pl-PL" dirty="0" smtClean="0"/>
              <a:t>III b –Martyna Pietrasz, Mateusz Szewczyk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nas smuci?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27 uczniów w gimnazjum (tj. 22,5 %) ma oceny niedostateczne</a:t>
            </a:r>
          </a:p>
          <a:p>
            <a:r>
              <a:rPr lang="pl-PL" dirty="0" smtClean="0"/>
              <a:t>12 uczniów (10%) ma nieodpowiednie zachowanie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nas cieszy?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Sukcesy w konkursach</a:t>
            </a:r>
          </a:p>
          <a:p>
            <a:r>
              <a:rPr lang="pl-PL" dirty="0" smtClean="0"/>
              <a:t>Sukcesy w sporcie</a:t>
            </a:r>
          </a:p>
          <a:p>
            <a:r>
              <a:rPr lang="pl-PL" dirty="0" smtClean="0"/>
              <a:t>Wysoki poziom szkolnych uroczystości</a:t>
            </a:r>
          </a:p>
          <a:p>
            <a:r>
              <a:rPr lang="pl-PL" dirty="0" smtClean="0"/>
              <a:t>Duże zaangażowanie Rady Rodziców</a:t>
            </a:r>
          </a:p>
          <a:p>
            <a:r>
              <a:rPr lang="pl-PL" dirty="0" smtClean="0"/>
              <a:t>Wysoki ubiegłoroczny wynik Sprawdzianu po klasie szóstej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Szkoła Podstawowa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algn="just">
              <a:buNone/>
            </a:pPr>
            <a:r>
              <a:rPr lang="pl-PL" dirty="0" smtClean="0"/>
              <a:t>W bieżącym roku szkolnym do Szkoły Podstawowej uczęszcza 213 uczniów, którzy uczą się w dwunastu oddziałach ( dwa oddziały przedszkolne oraz dziesięć w klasach </a:t>
            </a:r>
            <a:br>
              <a:rPr lang="pl-PL" dirty="0" smtClean="0"/>
            </a:br>
            <a:r>
              <a:rPr lang="pl-PL" dirty="0" smtClean="0"/>
              <a:t>I –VI). 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7300" dirty="0" smtClean="0"/>
              <a:t>WYDARZENI</a:t>
            </a:r>
            <a:r>
              <a:rPr lang="pl-PL" sz="8000" b="1" dirty="0" smtClean="0"/>
              <a:t>A</a:t>
            </a:r>
            <a:endParaRPr lang="pl-PL" sz="8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w</a:t>
            </a:r>
          </a:p>
          <a:p>
            <a:pPr algn="ctr">
              <a:buNone/>
            </a:pPr>
            <a:r>
              <a:rPr lang="pl-PL" dirty="0" smtClean="0"/>
              <a:t> Zespole szkół w Jasienicy Rosielnej </a:t>
            </a:r>
          </a:p>
          <a:p>
            <a:pPr algn="ctr">
              <a:buNone/>
            </a:pPr>
            <a:r>
              <a:rPr lang="pl-PL" dirty="0" smtClean="0"/>
              <a:t>w I semestrze roku szkolnego 2015/16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 września 2015 r.</a:t>
            </a:r>
            <a:endParaRPr lang="pl-PL" dirty="0"/>
          </a:p>
        </p:txBody>
      </p:sp>
      <p:pic>
        <p:nvPicPr>
          <p:cNvPr id="1027" name="Picture 3" descr="C:\Documents and Settings\Admin\Pulpit\zdjecia\SAM_1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14204"/>
            <a:ext cx="6624736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Ślubowanie klas I SP</a:t>
            </a:r>
            <a:endParaRPr lang="pl-PL" dirty="0"/>
          </a:p>
        </p:txBody>
      </p:sp>
      <p:pic>
        <p:nvPicPr>
          <p:cNvPr id="2050" name="Picture 2" descr="F:\SAM_2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38184"/>
            <a:ext cx="6984775" cy="5238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F:\SAM_2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16788"/>
            <a:ext cx="8400932" cy="63006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Otrzęsiny w Gimnazjum</a:t>
            </a:r>
            <a:endParaRPr lang="pl-PL" dirty="0"/>
          </a:p>
        </p:txBody>
      </p:sp>
      <p:pic>
        <p:nvPicPr>
          <p:cNvPr id="2050" name="Picture 2" descr="C:\Documents and Settings\Admin\Pulpit\Do prezentacji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666" y="1600200"/>
            <a:ext cx="695866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F:\b_270_0_16777215_00_images_akt2015_Wizyta_Beaty_Szydlo_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213" y="404663"/>
            <a:ext cx="8095830" cy="5184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DEN w Szkole Podstawowej</a:t>
            </a:r>
            <a:endParaRPr lang="pl-PL" dirty="0"/>
          </a:p>
        </p:txBody>
      </p:sp>
      <p:pic>
        <p:nvPicPr>
          <p:cNvPr id="8194" name="Picture 2" descr="C:\Documents and Settings\Admin\Pulpit\Do prezentacji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59"/>
            <a:ext cx="8887588" cy="4995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:\Documents and Settings\Admin\Pulpit\Do prezentacji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462" y="260648"/>
            <a:ext cx="8703018" cy="6527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DEN w Gimnazjum</a:t>
            </a:r>
            <a:endParaRPr lang="pl-PL" dirty="0"/>
          </a:p>
        </p:txBody>
      </p:sp>
      <p:pic>
        <p:nvPicPr>
          <p:cNvPr id="7170" name="Picture 2" descr="C:\Documents and Settings\Admin\Pulpit\Do prezentacji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Papieski</a:t>
            </a:r>
            <a:endParaRPr lang="pl-PL" dirty="0"/>
          </a:p>
        </p:txBody>
      </p:sp>
      <p:pic>
        <p:nvPicPr>
          <p:cNvPr id="16386" name="Picture 2" descr="C:\Documents and Settings\Admin\Pulpit\Do prezentacji\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78750"/>
            <a:ext cx="7474777" cy="56060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Wykres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11 listopada w Gimnazjum</a:t>
            </a:r>
            <a:endParaRPr lang="pl-PL" dirty="0"/>
          </a:p>
        </p:txBody>
      </p:sp>
      <p:pic>
        <p:nvPicPr>
          <p:cNvPr id="10242" name="Picture 2" descr="C:\Documents and Settings\Admin\Pulpit\Do prezentacji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06742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F:\DCIM\100PHOTO\SAM_2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13284"/>
            <a:ext cx="8424936" cy="6318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Documents and Settings\Admin\Pulpit\Do prezentacji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7522782" cy="5642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F:\DCIM\100PHOTO\SAM_2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630"/>
            <a:ext cx="8650908" cy="6488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11 listopada w SP</a:t>
            </a:r>
            <a:endParaRPr lang="pl-PL" dirty="0"/>
          </a:p>
        </p:txBody>
      </p:sp>
      <p:pic>
        <p:nvPicPr>
          <p:cNvPr id="11266" name="Picture 2" descr="F:\DCIM\100PHOTO\SAM_2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741" y="1106743"/>
            <a:ext cx="7563683" cy="5672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Dyskoteka andrzejkowa</a:t>
            </a:r>
            <a:endParaRPr lang="pl-PL" dirty="0"/>
          </a:p>
        </p:txBody>
      </p:sp>
      <p:pic>
        <p:nvPicPr>
          <p:cNvPr id="4098" name="Picture 2" descr="C:\Documents and Settings\Admin\Pulpit\Do prezentacji\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49" y="1600200"/>
            <a:ext cx="755270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II Ogólnopolski Dzień Praw Dziecka</a:t>
            </a:r>
            <a:endParaRPr lang="pl-PL" dirty="0"/>
          </a:p>
        </p:txBody>
      </p:sp>
      <p:pic>
        <p:nvPicPr>
          <p:cNvPr id="12290" name="Picture 2" descr="C:\Documents and Settings\Admin\Pulpit\Do prezentacji\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6912768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 descr="C:\Documents and Settings\Admin\Pulpit\Do prezentacji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08912" cy="6156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F:\DCIM\100PHOTO\SAM_2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314653"/>
            <a:ext cx="8304922" cy="6228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F:\DCIM\100PHOTO\SAM_22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639"/>
            <a:ext cx="8592955" cy="6444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Najlepsi uczniowie z klas I – III pod względem nauki i zachowania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 smtClean="0"/>
              <a:t>Kl. I a- </a:t>
            </a:r>
            <a:r>
              <a:rPr lang="pl-PL" dirty="0" smtClean="0"/>
              <a:t>Julia </a:t>
            </a:r>
            <a:r>
              <a:rPr lang="pl-PL" dirty="0" err="1" smtClean="0"/>
              <a:t>Hunia</a:t>
            </a:r>
            <a:r>
              <a:rPr lang="pl-PL" dirty="0" smtClean="0"/>
              <a:t>, Zofia Lenart, Krzysztof Pisula</a:t>
            </a:r>
          </a:p>
          <a:p>
            <a:r>
              <a:rPr lang="pl-PL" b="1" dirty="0" smtClean="0"/>
              <a:t>Kl. I b </a:t>
            </a:r>
            <a:r>
              <a:rPr lang="pl-PL" dirty="0" smtClean="0"/>
              <a:t>– Dominika Bober, Kamil Dydek, Kamila </a:t>
            </a:r>
            <a:r>
              <a:rPr lang="pl-PL" dirty="0" err="1" smtClean="0"/>
              <a:t>Dyrak</a:t>
            </a:r>
            <a:r>
              <a:rPr lang="pl-PL" dirty="0" smtClean="0"/>
              <a:t>, Kacper </a:t>
            </a:r>
            <a:r>
              <a:rPr lang="pl-PL" dirty="0" err="1" smtClean="0"/>
              <a:t>Fiejdasz</a:t>
            </a:r>
            <a:r>
              <a:rPr lang="pl-PL" dirty="0" smtClean="0"/>
              <a:t>, Julia </a:t>
            </a:r>
            <a:r>
              <a:rPr lang="pl-PL" dirty="0" err="1" smtClean="0"/>
              <a:t>Gurgacz</a:t>
            </a:r>
            <a:r>
              <a:rPr lang="pl-PL" dirty="0" smtClean="0"/>
              <a:t>, Katarzyna Kielar, Franciszek </a:t>
            </a:r>
            <a:r>
              <a:rPr lang="pl-PL" dirty="0" err="1" smtClean="0"/>
              <a:t>Kuśnierczyk</a:t>
            </a:r>
            <a:r>
              <a:rPr lang="pl-PL" dirty="0" smtClean="0"/>
              <a:t>, Aleksandra </a:t>
            </a:r>
            <a:r>
              <a:rPr lang="pl-PL" dirty="0" err="1" smtClean="0"/>
              <a:t>Telesz</a:t>
            </a:r>
            <a:r>
              <a:rPr lang="pl-PL" dirty="0" smtClean="0"/>
              <a:t>, Radosław </a:t>
            </a:r>
            <a:r>
              <a:rPr lang="pl-PL" dirty="0" err="1" smtClean="0"/>
              <a:t>Telesz</a:t>
            </a:r>
            <a:endParaRPr lang="pl-PL" dirty="0" smtClean="0"/>
          </a:p>
          <a:p>
            <a:r>
              <a:rPr lang="pl-PL" b="1" dirty="0" smtClean="0"/>
              <a:t>Kl. II </a:t>
            </a:r>
            <a:r>
              <a:rPr lang="pl-PL" dirty="0" smtClean="0"/>
              <a:t>– Wioletta Lenart, Wiktoria Pietrasz, Zuzanna Tarnawska, Jakub Śnieżek, Wiktoria Mazur, Anna Walczak, Kacper Cwynar</a:t>
            </a:r>
          </a:p>
          <a:p>
            <a:r>
              <a:rPr lang="pl-PL" b="1" dirty="0" smtClean="0"/>
              <a:t>Kl. III </a:t>
            </a:r>
            <a:r>
              <a:rPr lang="pl-PL" dirty="0" smtClean="0"/>
              <a:t>– Nikola Gierlach, Paulina Glazer, Julia Piecuch, Jolanta Lenart, Oliwia Bober, Piotr Piecuch, Tomasz Śnieżek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F:\DCIM\100PHOTO\SAM_2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533" y="260648"/>
            <a:ext cx="8448939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 w Gimnazjum</a:t>
            </a:r>
            <a:endParaRPr lang="pl-PL" dirty="0"/>
          </a:p>
        </p:txBody>
      </p:sp>
      <p:pic>
        <p:nvPicPr>
          <p:cNvPr id="14338" name="Picture 2" descr="C:\Documents and Settings\Admin\Pulpit\Do prezentacji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488831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C:\Documents and Settings\Admin\Pulpit\Do prezentacji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620688"/>
            <a:ext cx="8211756" cy="6158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Dyskoteka misyjna</a:t>
            </a:r>
            <a:endParaRPr lang="pl-PL" dirty="0"/>
          </a:p>
        </p:txBody>
      </p:sp>
      <p:pic>
        <p:nvPicPr>
          <p:cNvPr id="17410" name="Picture 2" descr="C:\Documents and Settings\Admin\Pulpit\Do prezentacji\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88740"/>
            <a:ext cx="7344816" cy="5508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C:\Documents and Settings\Admin\Pulpit\Do prezentacji\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87584"/>
            <a:ext cx="8280920" cy="5631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Mikołaj w szkole</a:t>
            </a:r>
            <a:endParaRPr lang="pl-PL" dirty="0"/>
          </a:p>
        </p:txBody>
      </p:sp>
      <p:pic>
        <p:nvPicPr>
          <p:cNvPr id="19458" name="Picture 2" descr="C:\Documents and Settings\Admin\Pulpit\Do prezentacji\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54358"/>
            <a:ext cx="8407368" cy="5044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F:\DCIM\100PHOTO\SAM_2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00" y="124094"/>
            <a:ext cx="8978540" cy="6733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F:\DCIM\100PHOTO\SAM_2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96944" cy="6372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F:\DCIM\100PHOTO\SAM_24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00" y="7462"/>
            <a:ext cx="9084500" cy="6813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Szlachetna Paczka</a:t>
            </a:r>
            <a:endParaRPr lang="pl-PL" dirty="0"/>
          </a:p>
        </p:txBody>
      </p:sp>
      <p:pic>
        <p:nvPicPr>
          <p:cNvPr id="23554" name="Picture 2" descr="C:\Documents and Settings\Admin\Pulpit\Do prezentacji\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330761" cy="5498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Najwyższe średnie ocen w poszczególnych klasach IV - VI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IV a </a:t>
            </a:r>
            <a:r>
              <a:rPr lang="pl-PL" dirty="0" smtClean="0"/>
              <a:t>– Sylwester Dąbrowski, Karolina </a:t>
            </a:r>
            <a:r>
              <a:rPr lang="pl-PL" dirty="0" err="1" smtClean="0"/>
              <a:t>Gmitrzyk</a:t>
            </a:r>
            <a:endParaRPr lang="pl-PL" dirty="0" smtClean="0"/>
          </a:p>
          <a:p>
            <a:r>
              <a:rPr lang="pl-PL" b="1" dirty="0" smtClean="0"/>
              <a:t>IV b </a:t>
            </a:r>
            <a:r>
              <a:rPr lang="pl-PL" dirty="0" smtClean="0"/>
              <a:t>– Paulina Zuch, Anna Kuźnar, Zuzanna Mateja</a:t>
            </a:r>
          </a:p>
          <a:p>
            <a:r>
              <a:rPr lang="pl-PL" b="1" dirty="0" smtClean="0"/>
              <a:t>V a </a:t>
            </a:r>
            <a:r>
              <a:rPr lang="pl-PL" dirty="0" smtClean="0"/>
              <a:t>– Kinga </a:t>
            </a:r>
            <a:r>
              <a:rPr lang="pl-PL" dirty="0" err="1" smtClean="0"/>
              <a:t>Szyndlar</a:t>
            </a:r>
            <a:r>
              <a:rPr lang="pl-PL" dirty="0" smtClean="0"/>
              <a:t>, Patrycja </a:t>
            </a:r>
            <a:r>
              <a:rPr lang="pl-PL" dirty="0" err="1" smtClean="0"/>
              <a:t>Rozborska</a:t>
            </a:r>
            <a:r>
              <a:rPr lang="pl-PL" dirty="0" smtClean="0"/>
              <a:t>, Karolina Kuliga, Klaudia Budzik</a:t>
            </a:r>
          </a:p>
          <a:p>
            <a:r>
              <a:rPr lang="pl-PL" b="1" dirty="0" smtClean="0"/>
              <a:t>V b </a:t>
            </a:r>
            <a:r>
              <a:rPr lang="pl-PL" dirty="0" smtClean="0"/>
              <a:t>– Katarzyna Wilusz, Klaudia Pelc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pl-PL" dirty="0" smtClean="0"/>
              <a:t>Wigilia…</a:t>
            </a:r>
            <a:endParaRPr lang="pl-PL" dirty="0"/>
          </a:p>
        </p:txBody>
      </p:sp>
      <p:pic>
        <p:nvPicPr>
          <p:cNvPr id="24578" name="Picture 2" descr="C:\Documents and Settings\Admin\Pulpit\Do prezentacji\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78750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2" name="Picture 2" descr="C:\Documents and Settings\Admin\Pulpit\Do prezentacji\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280920" cy="6210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 descr="C:\Documents and Settings\Admin\Pulpit\Do prezentacji\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2636"/>
            <a:ext cx="8352928" cy="6264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Documents and Settings\Admin\Pulpit\Do prezentacji\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7968886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Szachiści z pierwszej klasy</a:t>
            </a:r>
            <a:endParaRPr lang="pl-PL" dirty="0"/>
          </a:p>
        </p:txBody>
      </p:sp>
      <p:pic>
        <p:nvPicPr>
          <p:cNvPr id="21506" name="Picture 2" descr="C:\Documents and Settings\Admin\Pulpit\Do prezentacji\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994" y="1196752"/>
            <a:ext cx="8040894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 Szkolny Turniej Szachowy</a:t>
            </a:r>
            <a:endParaRPr lang="pl-PL" dirty="0"/>
          </a:p>
        </p:txBody>
      </p:sp>
      <p:pic>
        <p:nvPicPr>
          <p:cNvPr id="22530" name="Picture 2" descr="C:\Documents and Settings\Admin\Pulpit\Do prezentacji\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778" y="1484784"/>
            <a:ext cx="8257787" cy="4641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IV Szkolny Konkurs Kolęd </a:t>
            </a:r>
            <a:r>
              <a:rPr lang="pl-PL" smtClean="0"/>
              <a:t>i Pastorałek 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7121765" cy="534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Przedstawienia, teatrzyki…</a:t>
            </a:r>
            <a:endParaRPr lang="pl-PL" dirty="0"/>
          </a:p>
        </p:txBody>
      </p:sp>
      <p:pic>
        <p:nvPicPr>
          <p:cNvPr id="2050" name="Picture 2" descr="C:\Documents and Settings\Admin\Pulpit\Do prezentacji\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1114203"/>
            <a:ext cx="7272808" cy="5454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Documents and Settings\Admin\Pulpit\Do prezentacji\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923725" cy="5942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F:\DCIM\100PHOTO\SAM_21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332656"/>
            <a:ext cx="8520947" cy="6390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Najwyższe średnie ocen w kl. VI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VI a </a:t>
            </a:r>
            <a:r>
              <a:rPr lang="pl-PL" dirty="0" smtClean="0"/>
              <a:t>– Alicja </a:t>
            </a:r>
            <a:r>
              <a:rPr lang="pl-PL" dirty="0" err="1" smtClean="0"/>
              <a:t>Neupauer</a:t>
            </a:r>
            <a:r>
              <a:rPr lang="pl-PL" dirty="0" smtClean="0"/>
              <a:t>, Beata Walczak, Michał Szuba, Miłosz </a:t>
            </a:r>
            <a:r>
              <a:rPr lang="pl-PL" dirty="0" err="1" smtClean="0"/>
              <a:t>Gurgacz</a:t>
            </a:r>
            <a:r>
              <a:rPr lang="pl-PL" dirty="0" smtClean="0"/>
              <a:t>, Mateusz Jędrzejek, Julia Śnieżek, Wiktoria Długosz, Konrad Glazer, Dominika Zych</a:t>
            </a:r>
          </a:p>
          <a:p>
            <a:r>
              <a:rPr lang="pl-PL" b="1" dirty="0" smtClean="0"/>
              <a:t>VI b </a:t>
            </a:r>
            <a:r>
              <a:rPr lang="pl-PL" dirty="0" smtClean="0"/>
              <a:t>– Anna Szewczyk, Felicja Kielar, Martyna Szuba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„Z podwórka na stadion o puchar Tymbarku”</a:t>
            </a:r>
            <a:endParaRPr lang="pl-PL" dirty="0"/>
          </a:p>
        </p:txBody>
      </p:sp>
      <p:pic>
        <p:nvPicPr>
          <p:cNvPr id="4098" name="Picture 2" descr="C:\Documents and Settings\Admin\Pulpit\Do prezentacji\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778" y="1600200"/>
            <a:ext cx="805244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08912" cy="615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14654"/>
            <a:ext cx="8208912" cy="615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F:\DCIM\101PHOTO\SAM_0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654"/>
            <a:ext cx="8280920" cy="6210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F:\DCIM\101PHOTO\SAM_0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96944" cy="6372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Wycieczka kl. I b w Bieszczady</a:t>
            </a:r>
            <a:endParaRPr lang="pl-PL" dirty="0"/>
          </a:p>
        </p:txBody>
      </p:sp>
      <p:pic>
        <p:nvPicPr>
          <p:cNvPr id="1027" name="Picture 3" descr="C:\Documents and Settings\Admin\Pulpit\Do prezentacji\connect_photo.ph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340767"/>
            <a:ext cx="8352929" cy="5011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Wyjazd na mecz </a:t>
            </a:r>
            <a:r>
              <a:rPr lang="pl-PL" dirty="0" err="1" smtClean="0"/>
              <a:t>Resovii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Documents and Settings\Admin\Pulpit\Do prezentacji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56767"/>
            <a:ext cx="7920880" cy="5402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Wycieczka do Puław</a:t>
            </a:r>
            <a:endParaRPr lang="pl-PL" dirty="0"/>
          </a:p>
        </p:txBody>
      </p:sp>
      <p:pic>
        <p:nvPicPr>
          <p:cNvPr id="6146" name="Picture 2" descr="C:\Documents and Settings\Admin\Pulpit\Do prezentacji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484784"/>
            <a:ext cx="3898528" cy="5198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Wizyta przedstawicieli  Związku Strzeleckiego Rzeczypospolitej</a:t>
            </a:r>
            <a:endParaRPr lang="pl-PL" sz="2800" dirty="0"/>
          </a:p>
        </p:txBody>
      </p:sp>
      <p:pic>
        <p:nvPicPr>
          <p:cNvPr id="16386" name="Picture 2" descr="F:\DCIM\100PHOTO\SAM_23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1250759"/>
            <a:ext cx="7272808" cy="5454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F:\DCIM\100PHOTO\SAM_24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531" y="260648"/>
            <a:ext cx="8410881" cy="6308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Najwyższe średnie ocen w szkole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pl-PL" dirty="0" smtClean="0"/>
              <a:t>Anna Szewczyk – 5,8</a:t>
            </a:r>
          </a:p>
          <a:p>
            <a:pPr marL="514350" indent="-514350">
              <a:buAutoNum type="arabicPeriod"/>
            </a:pPr>
            <a:r>
              <a:rPr lang="pl-PL" dirty="0" smtClean="0"/>
              <a:t>Alicja </a:t>
            </a:r>
            <a:r>
              <a:rPr lang="pl-PL" dirty="0" err="1" smtClean="0"/>
              <a:t>Neupauer</a:t>
            </a:r>
            <a:r>
              <a:rPr lang="pl-PL" dirty="0" smtClean="0"/>
              <a:t> – 5,58</a:t>
            </a:r>
          </a:p>
          <a:p>
            <a:pPr marL="514350" indent="-514350">
              <a:buAutoNum type="arabicPeriod"/>
            </a:pPr>
            <a:r>
              <a:rPr lang="pl-PL" dirty="0" smtClean="0"/>
              <a:t>Beata Walczak i Kinga </a:t>
            </a:r>
            <a:r>
              <a:rPr lang="pl-PL" dirty="0" err="1" smtClean="0"/>
              <a:t>Szyndlar</a:t>
            </a:r>
            <a:r>
              <a:rPr lang="pl-PL" dirty="0" smtClean="0"/>
              <a:t> – 5,41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Dzień Babci i Dziadka w oddziałach przedszkolnych </a:t>
            </a:r>
            <a:endParaRPr lang="pl-PL" sz="3200" dirty="0"/>
          </a:p>
        </p:txBody>
      </p:sp>
      <p:pic>
        <p:nvPicPr>
          <p:cNvPr id="1026" name="Picture 2" descr="F:\DCIM\101PHOTO\SAM_02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70893"/>
            <a:ext cx="7272807" cy="5454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F:\DCIM\101PHOTO\SAM_02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936" cy="6318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F:\DCIM\101PHOTO\SAM_0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4644"/>
            <a:ext cx="8496944" cy="6372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F:\DCIM\101PHOTO\SAM_02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4644"/>
            <a:ext cx="8424936" cy="6318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 descr="F:\DCIM\101PHOTO\SAM_03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10" y="160098"/>
            <a:ext cx="8736970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4098" name="Picture 2" descr="F:\DCIM\101PHOTO\SAM_0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24936" cy="6318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Adres aktualnej strony internetowej: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l-PL" sz="5400" dirty="0" smtClean="0"/>
          </a:p>
          <a:p>
            <a:pPr>
              <a:buNone/>
            </a:pPr>
            <a:r>
              <a:rPr lang="pl-PL" sz="5400" dirty="0" err="1" smtClean="0"/>
              <a:t>zs-jasienicaros.edupage.org</a:t>
            </a:r>
            <a:endParaRPr lang="pl-PL" sz="54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8800" dirty="0" smtClean="0"/>
              <a:t>Dziękuję za uwagę</a:t>
            </a:r>
            <a:endParaRPr lang="pl-PL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Wykres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Wzorowa frekwencja: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pl-PL" sz="3400" dirty="0" smtClean="0"/>
              <a:t>Natalia Kuźnar, Martyna Wrobel, Bartosz Śnieżek – kl. </a:t>
            </a:r>
            <a:r>
              <a:rPr lang="pl-PL" sz="3400" b="1" dirty="0" smtClean="0"/>
              <a:t>I a</a:t>
            </a:r>
          </a:p>
          <a:p>
            <a:r>
              <a:rPr lang="pl-PL" sz="3400" dirty="0" smtClean="0"/>
              <a:t>Nikola Dąbrowska, Kordian Kwolek – </a:t>
            </a:r>
            <a:r>
              <a:rPr lang="pl-PL" sz="3400" b="1" dirty="0" smtClean="0"/>
              <a:t>kl. I b</a:t>
            </a:r>
          </a:p>
          <a:p>
            <a:r>
              <a:rPr lang="pl-PL" sz="3400" dirty="0" smtClean="0"/>
              <a:t>Anna Cwynar, Karolina Szewczyk, Zuzanna Tarnawska, Anna Walczak – </a:t>
            </a:r>
            <a:r>
              <a:rPr lang="pl-PL" sz="3400" b="1" dirty="0" smtClean="0"/>
              <a:t>kl. III</a:t>
            </a:r>
          </a:p>
          <a:p>
            <a:r>
              <a:rPr lang="pl-PL" sz="3400" dirty="0" smtClean="0"/>
              <a:t>Paulina Glazer, Kacper Mateja </a:t>
            </a:r>
            <a:r>
              <a:rPr lang="pl-PL" sz="3400" b="1" dirty="0" smtClean="0"/>
              <a:t>– kl. III</a:t>
            </a:r>
          </a:p>
          <a:p>
            <a:r>
              <a:rPr lang="pl-PL" sz="3400" dirty="0" smtClean="0"/>
              <a:t>Sylwester Dąbrowski,  Albert Kwiatkowski, Eryk Lenart, Jan </a:t>
            </a:r>
            <a:r>
              <a:rPr lang="pl-PL" sz="3400" dirty="0" err="1" smtClean="0"/>
              <a:t>Gargasz</a:t>
            </a:r>
            <a:r>
              <a:rPr lang="pl-PL" sz="3400" dirty="0" smtClean="0"/>
              <a:t> – </a:t>
            </a:r>
            <a:r>
              <a:rPr lang="pl-PL" sz="3400" b="1" dirty="0" smtClean="0"/>
              <a:t>IV a</a:t>
            </a:r>
          </a:p>
          <a:p>
            <a:r>
              <a:rPr lang="pl-PL" sz="3400" dirty="0" smtClean="0"/>
              <a:t>Paulina Zych, Maria Szewczyk, Gabriela </a:t>
            </a:r>
            <a:r>
              <a:rPr lang="pl-PL" sz="3400" dirty="0" err="1" smtClean="0"/>
              <a:t>Bułdys</a:t>
            </a:r>
            <a:r>
              <a:rPr lang="pl-PL" sz="3400" dirty="0" smtClean="0"/>
              <a:t>- </a:t>
            </a:r>
            <a:r>
              <a:rPr lang="pl-PL" sz="3400" b="1" dirty="0" smtClean="0"/>
              <a:t>kl. IV b</a:t>
            </a:r>
          </a:p>
          <a:p>
            <a:r>
              <a:rPr lang="pl-PL" sz="3400" dirty="0" smtClean="0"/>
              <a:t>Kinga </a:t>
            </a:r>
            <a:r>
              <a:rPr lang="pl-PL" sz="3400" dirty="0" err="1" smtClean="0"/>
              <a:t>Szyndlar</a:t>
            </a:r>
            <a:r>
              <a:rPr lang="pl-PL" sz="3400" dirty="0" smtClean="0"/>
              <a:t> </a:t>
            </a:r>
            <a:r>
              <a:rPr lang="pl-PL" sz="3400" b="1" dirty="0" smtClean="0"/>
              <a:t>– kl. V a</a:t>
            </a:r>
          </a:p>
          <a:p>
            <a:r>
              <a:rPr lang="pl-PL" sz="3400" dirty="0" smtClean="0"/>
              <a:t>Aleksandra Kostka, Łukasz </a:t>
            </a:r>
            <a:r>
              <a:rPr lang="pl-PL" sz="3400" dirty="0" err="1" smtClean="0"/>
              <a:t>Stodolak</a:t>
            </a:r>
            <a:r>
              <a:rPr lang="pl-PL" sz="3400" dirty="0" smtClean="0"/>
              <a:t>, Martyna Śnieżek, Katarzyna Wilusz- </a:t>
            </a:r>
            <a:r>
              <a:rPr lang="pl-PL" sz="3400" b="1" dirty="0" smtClean="0"/>
              <a:t>kl. V b</a:t>
            </a:r>
          </a:p>
          <a:p>
            <a:r>
              <a:rPr lang="pl-PL" sz="3400" dirty="0" smtClean="0"/>
              <a:t>Anna </a:t>
            </a:r>
            <a:r>
              <a:rPr lang="pl-PL" sz="3400" dirty="0" err="1" smtClean="0"/>
              <a:t>Bułdys</a:t>
            </a:r>
            <a:r>
              <a:rPr lang="pl-PL" sz="3400" dirty="0" smtClean="0"/>
              <a:t>, Sabina Cwynar, Konrad Glazer, Mateusz Jędrzejek, Gabriela Śnieżek, Beata Walczak, Krystian Wróbel – </a:t>
            </a:r>
            <a:r>
              <a:rPr lang="pl-PL" sz="3400" b="1" dirty="0" smtClean="0"/>
              <a:t>VI a  </a:t>
            </a:r>
          </a:p>
          <a:p>
            <a:r>
              <a:rPr lang="pl-PL" sz="3400" dirty="0" smtClean="0"/>
              <a:t>Natalia Fiołek, Anna Szewczyk – </a:t>
            </a:r>
            <a:r>
              <a:rPr lang="pl-PL" sz="3400" b="1" dirty="0" smtClean="0"/>
              <a:t>VI b</a:t>
            </a:r>
          </a:p>
          <a:p>
            <a:endParaRPr lang="pl-PL" b="1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790</Words>
  <Application>Microsoft Office PowerPoint</Application>
  <PresentationFormat>Pokaz na ekranie (4:3)</PresentationFormat>
  <Paragraphs>121</Paragraphs>
  <Slides>77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77</vt:i4>
      </vt:variant>
    </vt:vector>
  </HeadingPairs>
  <TitlesOfParts>
    <vt:vector size="78" baseType="lpstr">
      <vt:lpstr>Motyw pakietu Office</vt:lpstr>
      <vt:lpstr>Wyniki klasyfikacji śródrocznej w Zespole Szkół w Jasienicy Rosielnej Jasienicy Rosielnej </vt:lpstr>
      <vt:lpstr>Szkoła Podstawowa </vt:lpstr>
      <vt:lpstr>Slajd 3</vt:lpstr>
      <vt:lpstr>Najlepsi uczniowie z klas I – III pod względem nauki i zachowania </vt:lpstr>
      <vt:lpstr>Najwyższe średnie ocen w poszczególnych klasach IV - VI</vt:lpstr>
      <vt:lpstr>Najwyższe średnie ocen w kl. VI</vt:lpstr>
      <vt:lpstr>Najwyższe średnie ocen w szkole</vt:lpstr>
      <vt:lpstr>Slajd 8</vt:lpstr>
      <vt:lpstr>Wzorowa frekwencja:</vt:lpstr>
      <vt:lpstr>Slajd 10</vt:lpstr>
      <vt:lpstr> </vt:lpstr>
      <vt:lpstr>Slajd 12</vt:lpstr>
      <vt:lpstr>Uczniowie z najwyższą średnią:</vt:lpstr>
      <vt:lpstr>Najwyższa średnia ocen w szkole:</vt:lpstr>
      <vt:lpstr>Slajd 15</vt:lpstr>
      <vt:lpstr>Slajd 16</vt:lpstr>
      <vt:lpstr>Wzorowa frekwencja:</vt:lpstr>
      <vt:lpstr>Co nas smuci?</vt:lpstr>
      <vt:lpstr>Co nas cieszy?</vt:lpstr>
      <vt:lpstr>WYDARZENIA</vt:lpstr>
      <vt:lpstr>1 września 2015 r.</vt:lpstr>
      <vt:lpstr>Ślubowanie klas I SP</vt:lpstr>
      <vt:lpstr>Slajd 23</vt:lpstr>
      <vt:lpstr>Otrzęsiny w Gimnazjum</vt:lpstr>
      <vt:lpstr>Slajd 25</vt:lpstr>
      <vt:lpstr>DEN w Szkole Podstawowej</vt:lpstr>
      <vt:lpstr>Slajd 27</vt:lpstr>
      <vt:lpstr>DEN w Gimnazjum</vt:lpstr>
      <vt:lpstr>Dzień Papieski</vt:lpstr>
      <vt:lpstr>11 listopada w Gimnazjum</vt:lpstr>
      <vt:lpstr>Slajd 31</vt:lpstr>
      <vt:lpstr>Slajd 32</vt:lpstr>
      <vt:lpstr>Slajd 33</vt:lpstr>
      <vt:lpstr>11 listopada w SP</vt:lpstr>
      <vt:lpstr>Dyskoteka andrzejkowa</vt:lpstr>
      <vt:lpstr>II Ogólnopolski Dzień Praw Dziecka</vt:lpstr>
      <vt:lpstr>Slajd 37</vt:lpstr>
      <vt:lpstr>Slajd 38</vt:lpstr>
      <vt:lpstr>Slajd 39</vt:lpstr>
      <vt:lpstr>Slajd 40</vt:lpstr>
      <vt:lpstr>… w Gimnazjum</vt:lpstr>
      <vt:lpstr>Slajd 42</vt:lpstr>
      <vt:lpstr>Dyskoteka misyjna</vt:lpstr>
      <vt:lpstr>Slajd 44</vt:lpstr>
      <vt:lpstr>Mikołaj w szkole</vt:lpstr>
      <vt:lpstr>Slajd 46</vt:lpstr>
      <vt:lpstr>Slajd 47</vt:lpstr>
      <vt:lpstr>Slajd 48</vt:lpstr>
      <vt:lpstr>Szlachetna Paczka</vt:lpstr>
      <vt:lpstr>Wigilia…</vt:lpstr>
      <vt:lpstr>Slajd 51</vt:lpstr>
      <vt:lpstr>Slajd 52</vt:lpstr>
      <vt:lpstr>Slajd 53</vt:lpstr>
      <vt:lpstr>Szachiści z pierwszej klasy</vt:lpstr>
      <vt:lpstr>I Szkolny Turniej Szachowy</vt:lpstr>
      <vt:lpstr>IV Szkolny Konkurs Kolęd i Pastorałek </vt:lpstr>
      <vt:lpstr>Przedstawienia, teatrzyki…</vt:lpstr>
      <vt:lpstr>Slajd 58</vt:lpstr>
      <vt:lpstr>Slajd 59</vt:lpstr>
      <vt:lpstr>„Z podwórka na stadion o puchar Tymbarku”</vt:lpstr>
      <vt:lpstr>Slajd 61</vt:lpstr>
      <vt:lpstr>Slajd 62</vt:lpstr>
      <vt:lpstr>Slajd 63</vt:lpstr>
      <vt:lpstr>Slajd 64</vt:lpstr>
      <vt:lpstr>Wycieczka kl. I b w Bieszczady</vt:lpstr>
      <vt:lpstr>Wyjazd na mecz Resovii</vt:lpstr>
      <vt:lpstr>Wycieczka do Puław</vt:lpstr>
      <vt:lpstr>Wizyta przedstawicieli  Związku Strzeleckiego Rzeczypospolitej</vt:lpstr>
      <vt:lpstr>Slajd 69</vt:lpstr>
      <vt:lpstr>Dzień Babci i Dziadka w oddziałach przedszkolnych </vt:lpstr>
      <vt:lpstr>Slajd 71</vt:lpstr>
      <vt:lpstr>Slajd 72</vt:lpstr>
      <vt:lpstr>Slajd 73</vt:lpstr>
      <vt:lpstr>Slajd 74</vt:lpstr>
      <vt:lpstr>  </vt:lpstr>
      <vt:lpstr>Adres aktualnej strony internetowej:</vt:lpstr>
      <vt:lpstr>Slajd 77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dyrektora Szkoły Podstawowej  w Jasienicy Rosielnej </dc:title>
  <dc:creator>Admin</dc:creator>
  <cp:lastModifiedBy>K. Szarek</cp:lastModifiedBy>
  <cp:revision>97</cp:revision>
  <dcterms:created xsi:type="dcterms:W3CDTF">2012-07-04T20:49:29Z</dcterms:created>
  <dcterms:modified xsi:type="dcterms:W3CDTF">2016-02-01T14:08:26Z</dcterms:modified>
</cp:coreProperties>
</file>